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95" r:id="rId2"/>
    <p:sldId id="496" r:id="rId3"/>
    <p:sldId id="497" r:id="rId4"/>
    <p:sldId id="498" r:id="rId5"/>
    <p:sldId id="499" r:id="rId6"/>
  </p:sldIdLst>
  <p:sldSz cx="9906000" cy="6858000" type="A4"/>
  <p:notesSz cx="6797675" cy="9926638"/>
  <p:defaultTextStyle>
    <a:defPPr>
      <a:defRPr lang="de-DE"/>
    </a:defPPr>
    <a:lvl1pPr algn="l" rtl="0" eaLnBrk="0" fontAlgn="base" hangingPunct="0">
      <a:spcBef>
        <a:spcPct val="4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4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4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4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4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0">
          <p15:clr>
            <a:srgbClr val="A4A3A4"/>
          </p15:clr>
        </p15:guide>
        <p15:guide id="2" orient="horz" pos="4069">
          <p15:clr>
            <a:srgbClr val="A4A3A4"/>
          </p15:clr>
        </p15:guide>
        <p15:guide id="3" orient="horz" pos="1540">
          <p15:clr>
            <a:srgbClr val="A4A3A4"/>
          </p15:clr>
        </p15:guide>
        <p15:guide id="4" pos="3125">
          <p15:clr>
            <a:srgbClr val="A4A3A4"/>
          </p15:clr>
        </p15:guide>
        <p15:guide id="5" pos="6162">
          <p15:clr>
            <a:srgbClr val="A4A3A4"/>
          </p15:clr>
        </p15:guide>
        <p15:guide id="6" pos="55">
          <p15:clr>
            <a:srgbClr val="A4A3A4"/>
          </p15:clr>
        </p15:guide>
        <p15:guide id="7" pos="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DE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466" autoAdjust="0"/>
    <p:restoredTop sz="98962" autoAdjust="0"/>
  </p:normalViewPr>
  <p:slideViewPr>
    <p:cSldViewPr snapToGrid="0" snapToObjects="1" showGuides="1">
      <p:cViewPr varScale="1">
        <p:scale>
          <a:sx n="112" d="100"/>
          <a:sy n="112" d="100"/>
        </p:scale>
        <p:origin x="1440" y="114"/>
      </p:cViewPr>
      <p:guideLst>
        <p:guide orient="horz" pos="1010"/>
        <p:guide orient="horz" pos="4069"/>
        <p:guide orient="horz" pos="1540"/>
        <p:guide pos="3125"/>
        <p:guide pos="6162"/>
        <p:guide pos="55"/>
        <p:guide pos="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275"/>
    </p:cViewPr>
  </p:sorterViewPr>
  <p:notesViewPr>
    <p:cSldViewPr snapToGrid="0" snapToObjects="1" showGuides="1">
      <p:cViewPr varScale="1">
        <p:scale>
          <a:sx n="130" d="100"/>
          <a:sy n="130" d="100"/>
        </p:scale>
        <p:origin x="159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45" y="5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30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45" y="9428230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1377A89E-1594-4AD7-A891-13617287DE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693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45" y="5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44" y="4715275"/>
            <a:ext cx="5438792" cy="446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30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45" y="9428230"/>
            <a:ext cx="2947144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C23B4016-592C-464C-84E8-4B2B161C14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657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40416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0"/>
          <p:cNvSpPr>
            <a:spLocks noChangeShapeType="1"/>
          </p:cNvSpPr>
          <p:nvPr/>
        </p:nvSpPr>
        <p:spPr bwMode="auto">
          <a:xfrm flipV="1">
            <a:off x="1403350" y="2603500"/>
            <a:ext cx="7131050" cy="1588"/>
          </a:xfrm>
          <a:prstGeom prst="line">
            <a:avLst/>
          </a:prstGeom>
          <a:noFill/>
          <a:ln w="50799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9523413" y="6670675"/>
            <a:ext cx="258762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4000"/>
              </a:lnSpc>
              <a:spcBef>
                <a:spcPct val="0"/>
              </a:spcBef>
              <a:buFontTx/>
              <a:buNone/>
            </a:pPr>
            <a:fld id="{E501F6BB-66BA-4C4F-BAD7-2A53EADC0D1A}" type="slidenum">
              <a:rPr lang="de-DE" altLang="de-DE" sz="1000"/>
              <a:pPr algn="r">
                <a:lnSpc>
                  <a:spcPct val="104000"/>
                </a:lnSpc>
                <a:spcBef>
                  <a:spcPct val="0"/>
                </a:spcBef>
                <a:buFontTx/>
                <a:buNone/>
              </a:pPr>
              <a:t>‹Nr.›</a:t>
            </a:fld>
            <a:endParaRPr lang="de-DE" altLang="de-DE" sz="1000"/>
          </a:p>
        </p:txBody>
      </p:sp>
      <p:sp>
        <p:nvSpPr>
          <p:cNvPr id="8" name="Line 66"/>
          <p:cNvSpPr>
            <a:spLocks noChangeShapeType="1"/>
          </p:cNvSpPr>
          <p:nvPr/>
        </p:nvSpPr>
        <p:spPr bwMode="auto">
          <a:xfrm>
            <a:off x="76200" y="6629400"/>
            <a:ext cx="9753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427171" y="2062163"/>
            <a:ext cx="7035800" cy="476250"/>
          </a:xfrm>
        </p:spPr>
        <p:txBody>
          <a:bodyPr tIns="76200" bIns="76200"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126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1443041" y="2821008"/>
            <a:ext cx="7038975" cy="293687"/>
          </a:xfrm>
        </p:spPr>
        <p:txBody>
          <a:bodyPr/>
          <a:lstStyle>
            <a:lvl1pPr marL="342900" indent="-342900">
              <a:spcBef>
                <a:spcPct val="80000"/>
              </a:spcBef>
              <a:buFontTx/>
              <a:buAutoNum type="arabicPeriod"/>
              <a:defRPr sz="1600" b="0" i="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0" name="Rectangle 47"/>
          <p:cNvSpPr>
            <a:spLocks noChangeArrowheads="1"/>
          </p:cNvSpPr>
          <p:nvPr userDrawn="1"/>
        </p:nvSpPr>
        <p:spPr bwMode="auto">
          <a:xfrm>
            <a:off x="7965737" y="6692269"/>
            <a:ext cx="1348126" cy="11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800" dirty="0"/>
              <a:t>Regionale Stammtische</a:t>
            </a:r>
            <a:r>
              <a:rPr lang="de-DE" altLang="de-DE" sz="800" baseline="0" dirty="0"/>
              <a:t> 2025</a:t>
            </a:r>
            <a:endParaRPr lang="de-DE" altLang="de-DE" sz="800" dirty="0"/>
          </a:p>
        </p:txBody>
      </p:sp>
      <p:sp>
        <p:nvSpPr>
          <p:cNvPr id="11" name="Rectangle 48"/>
          <p:cNvSpPr>
            <a:spLocks noChangeArrowheads="1"/>
          </p:cNvSpPr>
          <p:nvPr userDrawn="1"/>
        </p:nvSpPr>
        <p:spPr bwMode="auto">
          <a:xfrm>
            <a:off x="44450" y="6679349"/>
            <a:ext cx="3088987" cy="11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0" rIns="63500" bIns="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en-US" altLang="de-DE" sz="800" dirty="0"/>
              <a:t>Resource efficiency - sustainable use of water as the basis of life</a:t>
            </a:r>
            <a:endParaRPr lang="de-DE" altLang="de-DE" sz="800" dirty="0"/>
          </a:p>
        </p:txBody>
      </p:sp>
    </p:spTree>
    <p:extLst>
      <p:ext uri="{BB962C8B-B14F-4D97-AF65-F5344CB8AC3E}">
        <p14:creationId xmlns:p14="http://schemas.microsoft.com/office/powerpoint/2010/main" val="289406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4483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2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4057198"/>
            <a:ext cx="8420100" cy="34970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2368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8587" y="1268430"/>
            <a:ext cx="4381501" cy="2571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2492" y="1268430"/>
            <a:ext cx="4381501" cy="2571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4840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7000" y="1603375"/>
            <a:ext cx="4745038" cy="195014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86" y="1603375"/>
            <a:ext cx="4378325" cy="195014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85725" y="608013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8100" rIns="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02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2686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85725" y="608013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8100" rIns="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27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8" y="1268413"/>
            <a:ext cx="89154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grpSp>
        <p:nvGrpSpPr>
          <p:cNvPr id="1028" name="Group 44"/>
          <p:cNvGrpSpPr>
            <a:grpSpLocks/>
          </p:cNvGrpSpPr>
          <p:nvPr/>
        </p:nvGrpSpPr>
        <p:grpSpPr bwMode="auto">
          <a:xfrm>
            <a:off x="76200" y="76200"/>
            <a:ext cx="9712325" cy="1066800"/>
            <a:chOff x="48" y="48"/>
            <a:chExt cx="6158" cy="672"/>
          </a:xfrm>
        </p:grpSpPr>
        <p:sp>
          <p:nvSpPr>
            <p:cNvPr id="1034" name="Line 45"/>
            <p:cNvSpPr>
              <a:spLocks noChangeShapeType="1"/>
            </p:cNvSpPr>
            <p:nvPr/>
          </p:nvSpPr>
          <p:spPr bwMode="auto">
            <a:xfrm>
              <a:off x="48" y="48"/>
              <a:ext cx="6158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5" name="Line 46"/>
            <p:cNvSpPr>
              <a:spLocks noChangeShapeType="1"/>
            </p:cNvSpPr>
            <p:nvPr/>
          </p:nvSpPr>
          <p:spPr bwMode="auto">
            <a:xfrm>
              <a:off x="48" y="720"/>
              <a:ext cx="6144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29" name="Rectangle 47"/>
          <p:cNvSpPr>
            <a:spLocks noChangeArrowheads="1"/>
          </p:cNvSpPr>
          <p:nvPr/>
        </p:nvSpPr>
        <p:spPr bwMode="auto">
          <a:xfrm>
            <a:off x="8435417" y="6692269"/>
            <a:ext cx="878447" cy="11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800" dirty="0"/>
              <a:t>Future Award 2025</a:t>
            </a:r>
          </a:p>
        </p:txBody>
      </p:sp>
      <p:sp>
        <p:nvSpPr>
          <p:cNvPr id="1030" name="Rectangle 48"/>
          <p:cNvSpPr>
            <a:spLocks noChangeArrowheads="1"/>
          </p:cNvSpPr>
          <p:nvPr/>
        </p:nvSpPr>
        <p:spPr bwMode="auto">
          <a:xfrm>
            <a:off x="44450" y="6679349"/>
            <a:ext cx="3088987" cy="11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0" rIns="63500" bIns="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en-US" altLang="de-DE" sz="800" dirty="0"/>
              <a:t>Resource efficiency - sustainable use of water as the basis of life</a:t>
            </a:r>
            <a:endParaRPr lang="de-DE" altLang="de-DE" sz="800" dirty="0"/>
          </a:p>
        </p:txBody>
      </p:sp>
      <p:sp>
        <p:nvSpPr>
          <p:cNvPr id="1031" name="Rectangle 49"/>
          <p:cNvSpPr>
            <a:spLocks noChangeArrowheads="1"/>
          </p:cNvSpPr>
          <p:nvPr/>
        </p:nvSpPr>
        <p:spPr bwMode="auto">
          <a:xfrm>
            <a:off x="9523413" y="6670675"/>
            <a:ext cx="258762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4000"/>
              </a:lnSpc>
              <a:spcBef>
                <a:spcPct val="0"/>
              </a:spcBef>
              <a:buFontTx/>
              <a:buNone/>
            </a:pPr>
            <a:fld id="{9A94FF63-9C34-4BA4-B0E0-8A3248A509A7}" type="slidenum">
              <a:rPr lang="de-DE" altLang="de-DE" sz="1000"/>
              <a:pPr algn="r">
                <a:lnSpc>
                  <a:spcPct val="104000"/>
                </a:lnSpc>
                <a:spcBef>
                  <a:spcPct val="0"/>
                </a:spcBef>
                <a:buFontTx/>
                <a:buNone/>
              </a:pPr>
              <a:t>‹Nr.›</a:t>
            </a:fld>
            <a:endParaRPr lang="de-DE" altLang="de-DE" sz="1000"/>
          </a:p>
        </p:txBody>
      </p:sp>
      <p:sp>
        <p:nvSpPr>
          <p:cNvPr id="1032" name="Line 50"/>
          <p:cNvSpPr>
            <a:spLocks noChangeShapeType="1"/>
          </p:cNvSpPr>
          <p:nvPr/>
        </p:nvSpPr>
        <p:spPr bwMode="auto">
          <a:xfrm>
            <a:off x="76200" y="6629400"/>
            <a:ext cx="9753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877B821-4DDE-7592-7537-3BAF8FEC16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127" y="92613"/>
            <a:ext cx="1375317" cy="1030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24" r:id="rId1"/>
    <p:sldLayoutId id="2147485260" r:id="rId2"/>
    <p:sldLayoutId id="2147485261" r:id="rId3"/>
    <p:sldLayoutId id="2147485262" r:id="rId4"/>
    <p:sldLayoutId id="2147485263" r:id="rId5"/>
    <p:sldLayoutId id="2147485264" r:id="rId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tabLst>
          <a:tab pos="6400800" algn="r"/>
          <a:tab pos="8636000" algn="r"/>
        </a:tabLst>
        <a:defRPr b="1" i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2pPr>
      <a:lvl3pPr marL="3810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3pPr>
      <a:lvl4pPr marL="5715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4pPr>
      <a:lvl5pPr marL="7620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5pPr>
      <a:lvl6pPr marL="12192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6pPr>
      <a:lvl7pPr marL="16764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7pPr>
      <a:lvl8pPr marL="21336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8pPr>
      <a:lvl9pPr marL="2590800" indent="-188913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tabLst>
          <a:tab pos="6400800" algn="r"/>
          <a:tab pos="8636000" algn="r"/>
        </a:tabLs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8"/>
          <p:cNvSpPr>
            <a:spLocks noChangeArrowheads="1"/>
          </p:cNvSpPr>
          <p:nvPr/>
        </p:nvSpPr>
        <p:spPr bwMode="auto">
          <a:xfrm>
            <a:off x="5718175" y="4260850"/>
            <a:ext cx="35782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0900" algn="dec"/>
                <a:tab pos="7315200" algn="dec"/>
                <a:tab pos="7734300" algn="dec"/>
                <a:tab pos="8216900" algn="dec"/>
              </a:tabLst>
              <a:defRPr/>
            </a:pPr>
            <a:endParaRPr kumimoji="0" lang="de-DE" altLang="de-DE" sz="16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3" name="Rectangle 1029"/>
          <p:cNvSpPr>
            <a:spLocks noChangeArrowheads="1"/>
          </p:cNvSpPr>
          <p:nvPr/>
        </p:nvSpPr>
        <p:spPr bwMode="auto">
          <a:xfrm>
            <a:off x="917575" y="3360738"/>
            <a:ext cx="8178800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8100" rIns="0" bIns="38100" anchor="b"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4" name="Rectangle 1030"/>
          <p:cNvSpPr>
            <a:spLocks noChangeArrowheads="1"/>
          </p:cNvSpPr>
          <p:nvPr/>
        </p:nvSpPr>
        <p:spPr bwMode="auto">
          <a:xfrm>
            <a:off x="5186363" y="4396581"/>
            <a:ext cx="4110037" cy="32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tabLst>
                <a:tab pos="7200900" algn="dec"/>
                <a:tab pos="7315200" algn="dec"/>
                <a:tab pos="7734300" algn="dec"/>
                <a:tab pos="8216900" algn="dec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0900" algn="dec"/>
                <a:tab pos="7315200" algn="dec"/>
                <a:tab pos="7734300" algn="dec"/>
                <a:tab pos="8216900" algn="dec"/>
              </a:tabLst>
              <a:defRPr/>
            </a:pPr>
            <a:r>
              <a:rPr kumimoji="0" lang="de-DE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&lt; Date &gt;</a:t>
            </a:r>
          </a:p>
        </p:txBody>
      </p:sp>
      <p:sp>
        <p:nvSpPr>
          <p:cNvPr id="5125" name="Line 1031"/>
          <p:cNvSpPr>
            <a:spLocks noChangeShapeType="1"/>
          </p:cNvSpPr>
          <p:nvPr/>
        </p:nvSpPr>
        <p:spPr bwMode="auto">
          <a:xfrm>
            <a:off x="917575" y="4231234"/>
            <a:ext cx="8367712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6" name="Rectangle 1032"/>
          <p:cNvSpPr>
            <a:spLocks noChangeArrowheads="1"/>
          </p:cNvSpPr>
          <p:nvPr/>
        </p:nvSpPr>
        <p:spPr bwMode="auto">
          <a:xfrm>
            <a:off x="917575" y="3360738"/>
            <a:ext cx="8178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8100" rIns="0" bIns="38100" anchor="b"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None/>
              <a:defRPr/>
            </a:pPr>
            <a:r>
              <a:rPr lang="de-DE" altLang="de-DE" sz="2800" b="1" i="1" dirty="0">
                <a:solidFill>
                  <a:srgbClr val="333333"/>
                </a:solidFill>
              </a:rPr>
              <a:t>&lt;</a:t>
            </a:r>
            <a:r>
              <a:rPr lang="de-DE" altLang="de-DE" sz="2800" b="1" i="1" dirty="0" err="1">
                <a:solidFill>
                  <a:srgbClr val="333333"/>
                </a:solidFill>
              </a:rPr>
              <a:t>Your</a:t>
            </a:r>
            <a:r>
              <a:rPr lang="de-DE" altLang="de-DE" sz="2800" b="1" i="1" dirty="0">
                <a:solidFill>
                  <a:srgbClr val="333333"/>
                </a:solidFill>
              </a:rPr>
              <a:t> Brewery </a:t>
            </a:r>
            <a:r>
              <a:rPr lang="de-DE" altLang="de-DE" sz="2800" b="1" i="1" dirty="0" err="1">
                <a:solidFill>
                  <a:srgbClr val="333333"/>
                </a:solidFill>
              </a:rPr>
              <a:t>name</a:t>
            </a:r>
            <a:r>
              <a:rPr lang="de-DE" altLang="de-DE" sz="2800" b="1" i="1" dirty="0">
                <a:solidFill>
                  <a:srgbClr val="333333"/>
                </a:solidFill>
              </a:rPr>
              <a:t>&gt;</a:t>
            </a:r>
            <a:br>
              <a:rPr kumimoji="0" lang="de-DE" alt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lang="en-US" altLang="de-DE" sz="2000" dirty="0" err="1"/>
              <a:t>Ressource</a:t>
            </a:r>
            <a:r>
              <a:rPr lang="en-US" altLang="de-DE" sz="2000" dirty="0"/>
              <a:t> efficiency - sustainable use of water as the basis of life</a:t>
            </a:r>
            <a:endParaRPr lang="de-DE" altLang="de-DE" sz="2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7AA5F6F-A35F-6F7B-10AC-4020575AC715}"/>
              </a:ext>
            </a:extLst>
          </p:cNvPr>
          <p:cNvSpPr txBox="1"/>
          <p:nvPr/>
        </p:nvSpPr>
        <p:spPr bwMode="auto">
          <a:xfrm>
            <a:off x="917574" y="1469036"/>
            <a:ext cx="2897423" cy="16743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endParaRPr lang="de-DE" altLang="de-DE" sz="1600" b="1" i="1" dirty="0">
              <a:solidFill>
                <a:srgbClr val="333333"/>
              </a:solidFill>
            </a:endParaRPr>
          </a:p>
          <a:p>
            <a:pPr algn="ctr">
              <a:buNone/>
            </a:pPr>
            <a:r>
              <a:rPr lang="de-DE" altLang="de-DE" sz="1600" b="1" i="1" dirty="0">
                <a:solidFill>
                  <a:srgbClr val="333333"/>
                </a:solidFill>
              </a:rPr>
              <a:t>&lt; Place</a:t>
            </a:r>
            <a:br>
              <a:rPr lang="de-DE" altLang="de-DE" sz="1600" b="1" i="1" dirty="0">
                <a:solidFill>
                  <a:srgbClr val="333333"/>
                </a:solidFill>
              </a:rPr>
            </a:br>
            <a:r>
              <a:rPr lang="de-DE" altLang="de-DE" sz="1600" b="1" i="1" dirty="0" err="1">
                <a:solidFill>
                  <a:srgbClr val="333333"/>
                </a:solidFill>
              </a:rPr>
              <a:t>your</a:t>
            </a:r>
            <a:br>
              <a:rPr lang="de-DE" altLang="de-DE" sz="1600" b="1" i="1" dirty="0">
                <a:solidFill>
                  <a:srgbClr val="333333"/>
                </a:solidFill>
              </a:rPr>
            </a:br>
            <a:r>
              <a:rPr lang="de-DE" altLang="de-DE" sz="1600" b="1" i="1" dirty="0">
                <a:solidFill>
                  <a:srgbClr val="333333"/>
                </a:solidFill>
              </a:rPr>
              <a:t>logo</a:t>
            </a:r>
            <a:br>
              <a:rPr lang="de-DE" altLang="de-DE" sz="1600" b="1" i="1" dirty="0">
                <a:solidFill>
                  <a:srgbClr val="333333"/>
                </a:solidFill>
              </a:rPr>
            </a:br>
            <a:r>
              <a:rPr lang="de-DE" altLang="de-DE" sz="1600" b="1" i="1" dirty="0" err="1">
                <a:solidFill>
                  <a:srgbClr val="333333"/>
                </a:solidFill>
              </a:rPr>
              <a:t>here</a:t>
            </a:r>
            <a:r>
              <a:rPr lang="de-DE" altLang="de-DE" sz="1600" b="1" i="1" dirty="0">
                <a:solidFill>
                  <a:srgbClr val="333333"/>
                </a:solidFill>
              </a:rPr>
              <a:t>&gt;</a:t>
            </a:r>
            <a:endParaRPr lang="de-DE" sz="1600" b="1" i="1" dirty="0">
              <a:solidFill>
                <a:srgbClr val="333333"/>
              </a:solidFill>
            </a:endParaRPr>
          </a:p>
          <a:p>
            <a:pPr algn="ctr">
              <a:buNone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28452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7BF081-952A-F10B-913F-ED7434CAE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000" y="1603375"/>
            <a:ext cx="4745038" cy="2682648"/>
          </a:xfrm>
        </p:spPr>
        <p:txBody>
          <a:bodyPr/>
          <a:lstStyle/>
          <a:p>
            <a:r>
              <a:rPr lang="de-DE" dirty="0"/>
              <a:t>&lt;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,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brewery</a:t>
            </a:r>
            <a:r>
              <a:rPr lang="de-DE" dirty="0"/>
              <a:t>, e.g.</a:t>
            </a:r>
          </a:p>
          <a:p>
            <a:pPr marL="514350" lvl="3" indent="-285750">
              <a:buFont typeface="Arial" panose="020B0604020202020204" pitchFamily="34" charset="0"/>
              <a:buChar char="•"/>
            </a:pPr>
            <a:r>
              <a:rPr lang="de-DE" dirty="0"/>
              <a:t>Brewery </a:t>
            </a:r>
            <a:r>
              <a:rPr lang="de-DE" dirty="0" err="1"/>
              <a:t>size</a:t>
            </a:r>
            <a:endParaRPr lang="de-DE" dirty="0"/>
          </a:p>
          <a:p>
            <a:pPr marL="514350" lvl="3" indent="-285750">
              <a:buFont typeface="Arial" panose="020B0604020202020204" pitchFamily="34" charset="0"/>
              <a:buChar char="•"/>
            </a:pPr>
            <a:r>
              <a:rPr lang="de-DE" dirty="0"/>
              <a:t>Sales </a:t>
            </a:r>
            <a:r>
              <a:rPr lang="de-DE" dirty="0" err="1"/>
              <a:t>volume</a:t>
            </a:r>
            <a:endParaRPr lang="de-DE" dirty="0"/>
          </a:p>
          <a:p>
            <a:pPr marL="514350" lvl="3" indent="-285750">
              <a:buFont typeface="Arial" panose="020B0604020202020204" pitchFamily="34" charset="0"/>
              <a:buChar char="•"/>
            </a:pPr>
            <a:r>
              <a:rPr lang="de-DE" dirty="0" err="1"/>
              <a:t>Employees</a:t>
            </a:r>
            <a:endParaRPr lang="de-DE" dirty="0"/>
          </a:p>
          <a:p>
            <a:pPr marL="514350" lvl="3" indent="-285750">
              <a:buFont typeface="Arial" panose="020B0604020202020204" pitchFamily="34" charset="0"/>
              <a:buChar char="•"/>
            </a:pPr>
            <a:r>
              <a:rPr lang="de-DE" dirty="0"/>
              <a:t>Location</a:t>
            </a:r>
          </a:p>
          <a:p>
            <a:pPr marL="514350" lvl="3" indent="-285750">
              <a:buFont typeface="Arial" panose="020B0604020202020204" pitchFamily="34" charset="0"/>
              <a:buChar char="•"/>
            </a:pPr>
            <a:r>
              <a:rPr lang="de-DE" dirty="0"/>
              <a:t>Description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region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4AAC0E2-0FD1-0BB9-CCB3-047167388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32386" y="1603375"/>
            <a:ext cx="4378325" cy="303659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pictures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18E4E3A-182F-6086-DA2A-DB818412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/>
              <a:t>&lt;About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brewery</a:t>
            </a:r>
            <a:r>
              <a:rPr lang="de-DE" i="1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5483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E26AAE-8653-6BC6-4733-E700D9A7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/>
              <a:t>&lt;Overall </a:t>
            </a:r>
            <a:r>
              <a:rPr lang="de-DE" i="1" dirty="0" err="1"/>
              <a:t>Sustainability</a:t>
            </a:r>
            <a:r>
              <a:rPr lang="de-DE" i="1" dirty="0"/>
              <a:t> </a:t>
            </a:r>
            <a:r>
              <a:rPr lang="de-DE" i="1" dirty="0" err="1"/>
              <a:t>Strategy</a:t>
            </a:r>
            <a:r>
              <a:rPr lang="de-DE" i="1" dirty="0"/>
              <a:t>&gt;</a:t>
            </a:r>
            <a:endParaRPr lang="de-DE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0D28CAA5-A7CE-7F27-3928-8FF2AA15A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8" y="1268413"/>
            <a:ext cx="8915400" cy="959100"/>
          </a:xfrm>
        </p:spPr>
        <p:txBody>
          <a:bodyPr/>
          <a:lstStyle/>
          <a:p>
            <a:r>
              <a:rPr lang="de-DE" dirty="0"/>
              <a:t>&lt;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describe</a:t>
            </a:r>
            <a:r>
              <a:rPr lang="de-DE" dirty="0"/>
              <a:t> in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page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overall</a:t>
            </a:r>
            <a:r>
              <a:rPr lang="de-DE" dirty="0"/>
              <a:t> </a:t>
            </a:r>
            <a:r>
              <a:rPr lang="de-DE" dirty="0" err="1"/>
              <a:t>sustainability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brewery</a:t>
            </a:r>
            <a:r>
              <a:rPr lang="de-DE" dirty="0"/>
              <a:t>&gt;</a:t>
            </a: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&lt;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Presentation of the motivation and goals behind the resource efficiency projects for water&gt;</a:t>
            </a:r>
            <a:endParaRPr lang="de-DE" dirty="0"/>
          </a:p>
        </p:txBody>
      </p:sp>
      <p:pic>
        <p:nvPicPr>
          <p:cNvPr id="11" name="Inhaltsplatzhalter 5">
            <a:extLst>
              <a:ext uri="{FF2B5EF4-FFF2-40B4-BE49-F238E27FC236}">
                <a16:creationId xmlns:a16="http://schemas.microsoft.com/office/drawing/2014/main" id="{4BC8BD2D-9E2F-0E04-AABA-EC3FF4E8C2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93172" y="130189"/>
            <a:ext cx="955648" cy="95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3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C3F43DF-EA52-902E-2FF5-032DF182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&lt;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Efficiency Projects&gt;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36347A6-71C4-72FE-3235-D610E0CE8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8" y="1268413"/>
            <a:ext cx="8915400" cy="4569319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5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 of the projects:</a:t>
            </a:r>
            <a:endParaRPr lang="de-DE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Detailed description of the innovations, including the technologies and processes used.</a:t>
            </a:r>
            <a:endParaRPr lang="de-DE" sz="15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Explanation of how the technologies work and how they are integrated into existing operations.</a:t>
            </a:r>
            <a:endParaRPr lang="de-DE" sz="15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de-DE" sz="15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de-DE" sz="15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5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de-DE" sz="15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DE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of how the water efficiency projects contribute to the reduction of water usage. </a:t>
            </a:r>
            <a:r>
              <a:rPr lang="de-DE" sz="1500" b="1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de-DE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500" b="1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de-DE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</a:t>
            </a:r>
            <a:r>
              <a:rPr lang="de-DE" sz="1500" b="1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pursued</a:t>
            </a:r>
            <a:r>
              <a:rPr lang="de-DE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de-DE" sz="15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 of other environmentally friendly practices made possible by the new technologies.</a:t>
            </a:r>
            <a:endParaRPr lang="de-DE" sz="15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de-DE" sz="15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de-DE" sz="15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DE" sz="15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impacts</a:t>
            </a:r>
            <a:r>
              <a:rPr lang="de-DE" sz="15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DE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of quantitative and qualitative results achieved by the innovation projects.</a:t>
            </a:r>
            <a:endParaRPr lang="de-DE" sz="15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de-DE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 on </a:t>
            </a:r>
            <a:r>
              <a:rPr lang="de-DE" sz="1500" b="1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de-DE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500" b="1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r>
              <a:rPr lang="de-DE" sz="15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sz="15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pic>
        <p:nvPicPr>
          <p:cNvPr id="8" name="dimg_21" descr="Nachhaltigkeitsziele der UN (SDG 6): Sauberes Wasser - Wie kann ein  mittelständisches Unternehmen wie Cotonea zum Erreichen dieses  Nachhaltigkeitsziels beitragen? | Cotonea">
            <a:extLst>
              <a:ext uri="{FF2B5EF4-FFF2-40B4-BE49-F238E27FC236}">
                <a16:creationId xmlns:a16="http://schemas.microsoft.com/office/drawing/2014/main" id="{E0E3885C-AD9D-E205-8A4F-CEF0E8424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144640"/>
            <a:ext cx="945198" cy="92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C6CE4FF5-F6EF-E4EA-67E7-E9ED30556A49}"/>
              </a:ext>
            </a:extLst>
          </p:cNvPr>
          <p:cNvSpPr txBox="1"/>
          <p:nvPr/>
        </p:nvSpPr>
        <p:spPr bwMode="auto">
          <a:xfrm rot="21227036">
            <a:off x="6677915" y="5623293"/>
            <a:ext cx="32041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de-DE" sz="2000" b="1" dirty="0">
                <a:solidFill>
                  <a:srgbClr val="FF0000"/>
                </a:solidFill>
              </a:rPr>
              <a:t>Not </a:t>
            </a:r>
            <a:r>
              <a:rPr lang="de-DE" sz="2000" b="1" dirty="0" err="1">
                <a:solidFill>
                  <a:srgbClr val="FF0000"/>
                </a:solidFill>
              </a:rPr>
              <a:t>more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than</a:t>
            </a:r>
            <a:r>
              <a:rPr lang="de-DE" sz="2000" b="1" dirty="0">
                <a:solidFill>
                  <a:srgbClr val="FF0000"/>
                </a:solidFill>
              </a:rPr>
              <a:t> 3 </a:t>
            </a:r>
            <a:r>
              <a:rPr lang="de-DE" sz="2000" b="1" dirty="0" err="1">
                <a:solidFill>
                  <a:srgbClr val="FF0000"/>
                </a:solidFill>
              </a:rPr>
              <a:t>slides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about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the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projects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52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234A658-6958-F877-496B-76BAC72B7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000" y="1603375"/>
            <a:ext cx="4745038" cy="3008892"/>
          </a:xfrm>
        </p:spPr>
        <p:txBody>
          <a:bodyPr/>
          <a:lstStyle/>
          <a:p>
            <a:r>
              <a:rPr lang="de-DE" dirty="0"/>
              <a:t>&lt;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projects</a:t>
            </a:r>
            <a:r>
              <a:rPr lang="de-DE" dirty="0"/>
              <a:t>?&gt;</a:t>
            </a:r>
          </a:p>
          <a:p>
            <a:r>
              <a:rPr lang="de-DE" dirty="0"/>
              <a:t>&lt;Do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potentials</a:t>
            </a:r>
            <a:r>
              <a:rPr lang="de-DE" dirty="0"/>
              <a:t>?&gt;</a:t>
            </a:r>
          </a:p>
          <a:p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of planned further developments or extensions of the innovations.</a:t>
            </a:r>
            <a:endParaRPr lang="de-D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Discussion of the potential for transferring the technologies to other processes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93194F1-C774-72EC-E428-15D3F0254F3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F606A96-60CB-6E5C-C677-771AA426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Outlook and </a:t>
            </a:r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endeavours</a:t>
            </a:r>
            <a:endParaRPr lang="de-DE" dirty="0"/>
          </a:p>
        </p:txBody>
      </p:sp>
      <p:pic>
        <p:nvPicPr>
          <p:cNvPr id="7" name="dimg_21" descr="Nachhaltigkeitsziele der UN (SDG 6): Sauberes Wasser - Wie kann ein  mittelständisches Unternehmen wie Cotonea zum Erreichen dieses  Nachhaltigkeitsziels beitragen? | Cotonea">
            <a:extLst>
              <a:ext uri="{FF2B5EF4-FFF2-40B4-BE49-F238E27FC236}">
                <a16:creationId xmlns:a16="http://schemas.microsoft.com/office/drawing/2014/main" id="{2C1CCA96-F28D-637B-E3ED-C64B977CB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144640"/>
            <a:ext cx="945198" cy="92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905443"/>
      </p:ext>
    </p:extLst>
  </p:cSld>
  <p:clrMapOvr>
    <a:masterClrMapping/>
  </p:clrMapOvr>
</p:sld>
</file>

<file path=ppt/theme/theme1.xml><?xml version="1.0" encoding="utf-8"?>
<a:theme xmlns:a="http://schemas.openxmlformats.org/drawingml/2006/main" name="PBB-Standard">
  <a:themeElements>
    <a:clrScheme name="Grüngelb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BB-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92088" marR="0" indent="-192088" algn="l" defTabSz="914400" rtl="0" eaLnBrk="0" fontAlgn="base" latinLnBrk="0" hangingPunct="0">
          <a:lnSpc>
            <a:spcPct val="100000"/>
          </a:lnSpc>
          <a:spcBef>
            <a:spcPct val="40000"/>
          </a:spcBef>
          <a:spcAft>
            <a:spcPct val="0"/>
          </a:spcAft>
          <a:buClrTx/>
          <a:buSzTx/>
          <a:buFontTx/>
          <a:buChar char="•"/>
          <a:tabLst>
            <a:tab pos="3413125" algn="l"/>
            <a:tab pos="4195763" algn="r"/>
            <a:tab pos="6464300" algn="r"/>
          </a:tabLst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92088" marR="0" indent="-192088" algn="l" defTabSz="914400" rtl="0" eaLnBrk="0" fontAlgn="base" latinLnBrk="0" hangingPunct="0">
          <a:lnSpc>
            <a:spcPct val="100000"/>
          </a:lnSpc>
          <a:spcBef>
            <a:spcPct val="40000"/>
          </a:spcBef>
          <a:spcAft>
            <a:spcPct val="0"/>
          </a:spcAft>
          <a:buClrTx/>
          <a:buSzTx/>
          <a:buFontTx/>
          <a:buChar char="•"/>
          <a:tabLst>
            <a:tab pos="3413125" algn="l"/>
            <a:tab pos="4195763" algn="r"/>
            <a:tab pos="6464300" algn="r"/>
          </a:tabLst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>
        <a:spAutoFit/>
      </a:bodyPr>
      <a:lstStyle>
        <a:defPPr>
          <a:buNone/>
          <a:defRPr sz="1200" dirty="0"/>
        </a:defPPr>
      </a:lstStyle>
    </a:txDef>
  </a:objectDefaults>
  <a:extraClrSchemeLst>
    <a:extraClrScheme>
      <a:clrScheme name="PBB-Standard 1">
        <a:dk1>
          <a:srgbClr val="333333"/>
        </a:dk1>
        <a:lt1>
          <a:srgbClr val="FFFFFF"/>
        </a:lt1>
        <a:dk2>
          <a:srgbClr val="AB561D"/>
        </a:dk2>
        <a:lt2>
          <a:srgbClr val="E58C1A"/>
        </a:lt2>
        <a:accent1>
          <a:srgbClr val="E2841B"/>
        </a:accent1>
        <a:accent2>
          <a:srgbClr val="F99D1C"/>
        </a:accent2>
        <a:accent3>
          <a:srgbClr val="FFFFFF"/>
        </a:accent3>
        <a:accent4>
          <a:srgbClr val="2A2A2A"/>
        </a:accent4>
        <a:accent5>
          <a:srgbClr val="EEC2AB"/>
        </a:accent5>
        <a:accent6>
          <a:srgbClr val="E28E18"/>
        </a:accent6>
        <a:hlink>
          <a:srgbClr val="FDBB33"/>
        </a:hlink>
        <a:folHlink>
          <a:srgbClr val="FED2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247</Words>
  <Application>Microsoft Office PowerPoint</Application>
  <PresentationFormat>A4-Papier (210 x 297 mm)</PresentationFormat>
  <Paragraphs>39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PBB-Standard</vt:lpstr>
      <vt:lpstr>PowerPoint-Präsentation</vt:lpstr>
      <vt:lpstr>&lt;About the brewery&gt;</vt:lpstr>
      <vt:lpstr>&lt;Overall Sustainability Strategy&gt;</vt:lpstr>
      <vt:lpstr>&lt;Presentation of Water Efficiency Projects&gt;</vt:lpstr>
      <vt:lpstr>Outlook and planned endeavours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</dc:title>
  <dc:creator>Verband</dc:creator>
  <cp:lastModifiedBy>Kilian Kittl</cp:lastModifiedBy>
  <cp:revision>1233</cp:revision>
  <cp:lastPrinted>2023-01-17T07:50:34Z</cp:lastPrinted>
  <dcterms:created xsi:type="dcterms:W3CDTF">2006-09-17T11:37:55Z</dcterms:created>
  <dcterms:modified xsi:type="dcterms:W3CDTF">2025-03-16T11:57:26Z</dcterms:modified>
</cp:coreProperties>
</file>